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274" r:id="rId3"/>
    <p:sldId id="276" r:id="rId4"/>
    <p:sldId id="425" r:id="rId5"/>
    <p:sldId id="426" r:id="rId6"/>
    <p:sldId id="427" r:id="rId7"/>
    <p:sldId id="428" r:id="rId8"/>
    <p:sldId id="429" r:id="rId9"/>
    <p:sldId id="430" r:id="rId10"/>
    <p:sldId id="431" r:id="rId11"/>
    <p:sldId id="432" r:id="rId12"/>
    <p:sldId id="433" r:id="rId13"/>
    <p:sldId id="434" r:id="rId14"/>
    <p:sldId id="435" r:id="rId15"/>
    <p:sldId id="436" r:id="rId16"/>
    <p:sldId id="437" r:id="rId17"/>
    <p:sldId id="438" r:id="rId18"/>
    <p:sldId id="439" r:id="rId19"/>
    <p:sldId id="440" r:id="rId20"/>
    <p:sldId id="441" r:id="rId21"/>
    <p:sldId id="442" r:id="rId22"/>
    <p:sldId id="466" r:id="rId23"/>
    <p:sldId id="443" r:id="rId24"/>
    <p:sldId id="444" r:id="rId25"/>
    <p:sldId id="445" r:id="rId26"/>
    <p:sldId id="446" r:id="rId27"/>
    <p:sldId id="447" r:id="rId28"/>
    <p:sldId id="448" r:id="rId29"/>
    <p:sldId id="449" r:id="rId30"/>
    <p:sldId id="450" r:id="rId31"/>
    <p:sldId id="451" r:id="rId32"/>
    <p:sldId id="452" r:id="rId33"/>
    <p:sldId id="453" r:id="rId34"/>
    <p:sldId id="472" r:id="rId35"/>
    <p:sldId id="454" r:id="rId36"/>
    <p:sldId id="469" r:id="rId37"/>
    <p:sldId id="470" r:id="rId38"/>
    <p:sldId id="471" r:id="rId39"/>
    <p:sldId id="455" r:id="rId40"/>
    <p:sldId id="456" r:id="rId41"/>
    <p:sldId id="467" r:id="rId42"/>
    <p:sldId id="419" r:id="rId43"/>
    <p:sldId id="420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53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22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285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259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32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96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897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55D32-06C3-46C6-B497-FD550A39B57D}" type="datetime1">
              <a:rPr lang="en-US" smtClean="0"/>
              <a:t>7/16/2015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728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F1D6-C360-4856-9CA2-094087A52595}" type="datetime1">
              <a:rPr lang="en-US" smtClean="0"/>
              <a:t>7/16/2015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softuni.or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stackoverflow.com/a/2156568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3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s://softuni.bg/courses/database-applications/" TargetMode="External"/><Relationship Id="rId21" Type="http://schemas.openxmlformats.org/officeDocument/2006/relationships/image" Target="../media/image47.png"/><Relationship Id="rId7" Type="http://schemas.openxmlformats.org/officeDocument/2006/relationships/image" Target="../media/image40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39.jpeg"/><Relationship Id="rId15" Type="http://schemas.openxmlformats.org/officeDocument/2006/relationships/image" Target="../media/image44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1.png"/><Relationship Id="rId14" Type="http://schemas.openxmlformats.org/officeDocument/2006/relationships/hyperlink" Target="http://www.softwaregroup-bg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604" y="3653333"/>
            <a:ext cx="4232250" cy="245470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913312" y="1198628"/>
            <a:ext cx="6391741" cy="1696972"/>
          </a:xfrm>
        </p:spPr>
        <p:txBody>
          <a:bodyPr>
            <a:normAutofit/>
          </a:bodyPr>
          <a:lstStyle/>
          <a:p>
            <a:r>
              <a:rPr lang="en-US" dirty="0" smtClean="0"/>
              <a:t>Entity Framework:</a:t>
            </a:r>
            <a:br>
              <a:rPr lang="en-US" dirty="0" smtClean="0"/>
            </a:br>
            <a:r>
              <a:rPr lang="en-US" dirty="0" smtClean="0"/>
              <a:t>Code First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56351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9812" y="1447800"/>
            <a:ext cx="2476500" cy="18088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2579" y="5111670"/>
            <a:ext cx="1374333" cy="1211450"/>
          </a:xfrm>
          <a:prstGeom prst="roundRect">
            <a:avLst>
              <a:gd name="adj" fmla="val 3056"/>
            </a:avLst>
          </a:prstGeom>
          <a:ln w="28575">
            <a:solidFill>
              <a:schemeClr val="tx1">
                <a:lumMod val="50000"/>
              </a:schemeClr>
            </a:solidFill>
          </a:ln>
          <a:effectLst/>
        </p:spPr>
      </p:pic>
      <p:pic>
        <p:nvPicPr>
          <p:cNvPr id="18" name="Picture 2" title="Software University Foundation">
            <a:hlinkClick r:id="rId9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1983" y="174871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84039" y="38307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834650" y="3709278"/>
            <a:ext cx="1840697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Applications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example of domain class (model)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Classes (Models</a:t>
            </a:r>
            <a:r>
              <a:rPr lang="en-US" dirty="0" smtClean="0"/>
              <a:t>) (2)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3436" y="1816020"/>
            <a:ext cx="10518776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ICollection&lt;PostAnswer&gt; answers;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Post()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this.answers = new HashSet&lt;PostAnswer&gt;();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virtual ICollection&lt;PostAnswer&gt; Answers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this.answers;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set { this.answers = value;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PostType Type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542212" y="2362200"/>
            <a:ext cx="3505200" cy="891722"/>
          </a:xfrm>
          <a:prstGeom prst="wedgeRoundRectCallout">
            <a:avLst>
              <a:gd name="adj1" fmla="val -60159"/>
              <a:gd name="adj2" fmla="val 5612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Prevents </a:t>
            </a:r>
            <a:endParaRPr lang="en-US" b="1" noProof="1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NullReferenceException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744776" y="3694083"/>
            <a:ext cx="2043271" cy="952854"/>
          </a:xfrm>
          <a:prstGeom prst="wedgeRoundRectCallout">
            <a:avLst>
              <a:gd name="adj1" fmla="val -83930"/>
              <a:gd name="adj2" fmla="val 2815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Navigation property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780212" y="5867400"/>
            <a:ext cx="1905000" cy="465432"/>
          </a:xfrm>
          <a:prstGeom prst="wedgeRoundRectCallout">
            <a:avLst>
              <a:gd name="adj1" fmla="val -69375"/>
              <a:gd name="adj2" fmla="val -2243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Enumeration</a:t>
            </a:r>
          </a:p>
        </p:txBody>
      </p:sp>
    </p:spTree>
    <p:extLst>
      <p:ext uri="{BB962C8B-B14F-4D97-AF65-F5344CB8AC3E}">
        <p14:creationId xmlns:p14="http://schemas.microsoft.com/office/powerpoint/2010/main" val="375722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7284" y="4953000"/>
            <a:ext cx="10721128" cy="820600"/>
          </a:xfrm>
        </p:spPr>
        <p:txBody>
          <a:bodyPr/>
          <a:lstStyle/>
          <a:p>
            <a:r>
              <a:rPr lang="en-US" dirty="0" smtClean="0"/>
              <a:t>Creating Domain Classes (Models)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399533" y="5754968"/>
            <a:ext cx="9336630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84" y="1100576"/>
            <a:ext cx="5539528" cy="3467744"/>
          </a:xfrm>
          <a:prstGeom prst="roundRect">
            <a:avLst>
              <a:gd name="adj" fmla="val 539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84" y="744397"/>
            <a:ext cx="2945924" cy="2792889"/>
          </a:xfrm>
          <a:prstGeom prst="roundRect">
            <a:avLst>
              <a:gd name="adj" fmla="val 28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364" y="2265304"/>
            <a:ext cx="2906754" cy="1438597"/>
          </a:xfrm>
          <a:prstGeom prst="roundRect">
            <a:avLst>
              <a:gd name="adj" fmla="val 28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789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class that inherits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</a:p>
          <a:p>
            <a:pPr lvl="1"/>
            <a:r>
              <a:rPr lang="en-US" dirty="0" smtClean="0"/>
              <a:t>Manages model classes 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DbSet&lt;T&gt;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type</a:t>
            </a:r>
          </a:p>
          <a:p>
            <a:pPr lvl="1"/>
            <a:r>
              <a:rPr lang="en-US" dirty="0"/>
              <a:t>Implements identity tracking, change </a:t>
            </a:r>
            <a:r>
              <a:rPr lang="en-US" dirty="0" smtClean="0"/>
              <a:t>tracking</a:t>
            </a:r>
          </a:p>
          <a:p>
            <a:pPr lvl="1"/>
            <a:r>
              <a:rPr lang="en-US" dirty="0" smtClean="0"/>
              <a:t>Provides </a:t>
            </a:r>
            <a:r>
              <a:rPr lang="en-US" dirty="0"/>
              <a:t>API for CRUD </a:t>
            </a:r>
            <a:r>
              <a:rPr lang="en-US" dirty="0" smtClean="0"/>
              <a:t>operations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LINQ-based</a:t>
            </a:r>
            <a:r>
              <a:rPr lang="en-US" dirty="0"/>
              <a:t> data access</a:t>
            </a:r>
          </a:p>
          <a:p>
            <a:r>
              <a:rPr lang="en-US" dirty="0" smtClean="0"/>
              <a:t>Recommended to be in a separate class library</a:t>
            </a:r>
          </a:p>
          <a:p>
            <a:pPr lvl="1"/>
            <a:r>
              <a:rPr lang="en-US" dirty="0" smtClean="0"/>
              <a:t>Don't forget to reference the Entity Framework library </a:t>
            </a:r>
          </a:p>
          <a:p>
            <a:pPr lvl="2"/>
            <a:r>
              <a:rPr lang="en-US" dirty="0" smtClean="0"/>
              <a:t>Use the NuGet package manager</a:t>
            </a:r>
          </a:p>
          <a:p>
            <a:r>
              <a:rPr lang="en-US" dirty="0" smtClean="0"/>
              <a:t>Use several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dirty="0" smtClean="0"/>
              <a:t> if you have too much models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noProof="1" smtClean="0"/>
              <a:t>DbContext</a:t>
            </a:r>
            <a:r>
              <a:rPr lang="en-US" dirty="0" smtClean="0"/>
              <a:t>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2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DbSet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Collection of single entity type</a:t>
            </a:r>
          </a:p>
          <a:p>
            <a:r>
              <a:rPr lang="en-US" dirty="0" smtClean="0"/>
              <a:t>Set operations: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</a:p>
          <a:p>
            <a:r>
              <a:rPr lang="en-US" dirty="0" smtClean="0"/>
              <a:t>Use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to query database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836" y="3429000"/>
            <a:ext cx="7708752" cy="1644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1217612" y="5501775"/>
            <a:ext cx="9601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DbSet&lt;Post&gt; Posts { get; set; }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9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</a:t>
            </a:r>
            <a:r>
              <a:rPr lang="en-US" noProof="1" smtClean="0"/>
              <a:t>DbContext</a:t>
            </a:r>
            <a:r>
              <a:rPr lang="en-US" dirty="0" smtClean="0"/>
              <a:t> Class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09636" y="1600200"/>
            <a:ext cx="10366376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System.Data.Entity;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CodeFirst.Models;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ForumContext : DbContext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DbSet&lt;Category&gt; Categories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DbSet&lt;Post&gt; Posts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DbSet&lt;PostAnswer&gt; PostAnswers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DbSet&lt;Tag&gt; Tags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431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Creating DbContext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198" y="1066800"/>
            <a:ext cx="4762500" cy="34385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466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CRUD Operations with EF Code First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4" y="1219200"/>
            <a:ext cx="10515600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db = new ForumContext();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category = new Category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Name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"Database course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db.Categories.Add(category);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= new Post();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post.Title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"Homework Deadline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post.Content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"Please extend the homework deadline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post.Type = PostType.Normal;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post.Category = category;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post.Tags.Add(new Tag { Text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"homework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post.Tags.Add(new Tag { Text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"deadline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db.Posts.Add(post);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db.SaveChanges();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9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3484" y="4925704"/>
            <a:ext cx="10721128" cy="820600"/>
          </a:xfrm>
        </p:spPr>
        <p:txBody>
          <a:bodyPr/>
          <a:lstStyle/>
          <a:p>
            <a:r>
              <a:rPr lang="en-US" dirty="0" smtClean="0"/>
              <a:t>CRUD Operations with EF Code 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3484" y="5754968"/>
            <a:ext cx="10721128" cy="688256"/>
          </a:xfrm>
        </p:spPr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15" y="1158188"/>
            <a:ext cx="5347666" cy="3281952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51329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800" noProof="1" smtClean="0"/>
              <a:t>Default </a:t>
            </a:r>
            <a:r>
              <a:rPr lang="en-US" sz="3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App.config</a:t>
            </a:r>
            <a:r>
              <a:rPr lang="en-US" sz="3800" noProof="1" smtClean="0"/>
              <a:t> file contains link to default connection factory</a:t>
            </a:r>
          </a:p>
          <a:p>
            <a:pPr>
              <a:lnSpc>
                <a:spcPct val="114000"/>
              </a:lnSpc>
            </a:pPr>
            <a:endParaRPr lang="en-US" dirty="0" smtClean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 smtClean="0"/>
          </a:p>
          <a:p>
            <a:endParaRPr lang="en-US" dirty="0" smtClean="0"/>
          </a:p>
          <a:p>
            <a:endParaRPr lang="en-US" sz="3800" dirty="0" smtClean="0"/>
          </a:p>
          <a:p>
            <a:r>
              <a:rPr lang="en-US" sz="3800" dirty="0" smtClean="0"/>
              <a:t>Server name </a:t>
            </a:r>
            <a:r>
              <a:rPr lang="en-US" sz="3800" dirty="0"/>
              <a:t>by </a:t>
            </a:r>
            <a:r>
              <a:rPr lang="en-US" sz="3800" dirty="0" smtClean="0"/>
              <a:t>default: </a:t>
            </a:r>
          </a:p>
          <a:p>
            <a:pPr lvl="1"/>
            <a:r>
              <a:rPr lang="en-US" sz="33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(localdb)\v11.0</a:t>
            </a:r>
            <a:r>
              <a:rPr lang="en-US" sz="3300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noProof="1" smtClean="0"/>
              <a:t>or </a:t>
            </a:r>
            <a:r>
              <a:rPr lang="en-US" sz="33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(localdb)\MSSQLLocalDB</a:t>
            </a:r>
          </a:p>
          <a:p>
            <a:r>
              <a:rPr lang="en-US" sz="3800" dirty="0" smtClean="0"/>
              <a:t>We can use VS server explorer to view database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My Data?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3436" y="1828800"/>
            <a:ext cx="10518776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&lt;entityFramework&gt;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&lt;defaultConnectionFactory type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="System.Data.Entity.</a:t>
            </a:r>
            <a:b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Infrastructure.LocalDbConnectionFactory, EntityFramework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&lt;parameters&gt;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&lt;parameter value="v11.0"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&lt;/parameters&gt;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&lt;/defaultConnectionFactory&gt;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&lt;/entityFramework&gt;</a:t>
            </a:r>
          </a:p>
        </p:txBody>
      </p:sp>
    </p:spTree>
    <p:extLst>
      <p:ext uri="{BB962C8B-B14F-4D97-AF65-F5344CB8AC3E}">
        <p14:creationId xmlns:p14="http://schemas.microsoft.com/office/powerpoint/2010/main" val="80837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First, create a context constructor that calls the base constructor with connection name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Then add the connection string in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app.config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Connect to SQL Server?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3436" y="2245375"/>
            <a:ext cx="10518776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ForumContext : DbContext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ForumContext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base("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ForumDb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 { …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3436" y="4759975"/>
            <a:ext cx="10518776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&lt;connectionStrings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&lt;add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="ForumDb"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connectionString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 Source=.;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 catalog=ForumDb;Integrated </a:t>
            </a:r>
            <a:r>
              <a:rPr lang="en-US" sz="22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Security=True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providerName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="System.Data.SqlClient"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connectionStrings&gt;</a:t>
            </a:r>
          </a:p>
        </p:txBody>
      </p:sp>
    </p:spTree>
    <p:extLst>
      <p:ext uri="{BB962C8B-B14F-4D97-AF65-F5344CB8AC3E}">
        <p14:creationId xmlns:p14="http://schemas.microsoft.com/office/powerpoint/2010/main" val="141772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dirty="0" smtClean="0"/>
              <a:t>EF Modelling Workflows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dirty="0" smtClean="0"/>
              <a:t>Code First Main Parts</a:t>
            </a:r>
          </a:p>
          <a:p>
            <a:pPr marL="761946" lvl="1" indent="-457200">
              <a:lnSpc>
                <a:spcPts val="4000"/>
              </a:lnSpc>
            </a:pPr>
            <a:r>
              <a:rPr lang="en-GB" dirty="0" smtClean="0"/>
              <a:t>Domain Classes (Models)</a:t>
            </a:r>
          </a:p>
          <a:p>
            <a:pPr marL="761946" lvl="1" indent="-457200">
              <a:lnSpc>
                <a:spcPts val="4000"/>
              </a:lnSpc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GB" dirty="0" smtClean="0"/>
              <a:t> and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DbSet</a:t>
            </a:r>
          </a:p>
          <a:p>
            <a:pPr marL="761946" lvl="1" indent="-457200">
              <a:lnSpc>
                <a:spcPts val="4000"/>
              </a:lnSpc>
            </a:pPr>
            <a:r>
              <a:rPr lang="en-GB" dirty="0" smtClean="0"/>
              <a:t>Database connection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dirty="0" smtClean="0"/>
              <a:t>Using Code First Migrations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GB" dirty="0" smtClean="0"/>
              <a:t>Configuring </a:t>
            </a:r>
            <a:r>
              <a:rPr lang="en-GB" dirty="0" smtClean="0"/>
              <a:t>Mappings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813" y="1079295"/>
            <a:ext cx="2438400" cy="24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612" y="1079295"/>
            <a:ext cx="3429001" cy="44214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256" y="4419600"/>
            <a:ext cx="2003978" cy="1766471"/>
          </a:xfrm>
          <a:prstGeom prst="roundRect">
            <a:avLst>
              <a:gd name="adj" fmla="val 3056"/>
            </a:avLst>
          </a:prstGeom>
          <a:ln w="28575">
            <a:solidFill>
              <a:schemeClr val="tx1">
                <a:lumMod val="5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Connection Workflow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684212" y="1371600"/>
            <a:ext cx="10820400" cy="4845448"/>
            <a:chOff x="608012" y="1402953"/>
            <a:chExt cx="10820400" cy="4845448"/>
          </a:xfrm>
        </p:grpSpPr>
        <p:sp>
          <p:nvSpPr>
            <p:cNvPr id="5" name="Rounded Rectangle 4"/>
            <p:cNvSpPr/>
            <p:nvPr/>
          </p:nvSpPr>
          <p:spPr>
            <a:xfrm>
              <a:off x="836613" y="1402953"/>
              <a:ext cx="3095624" cy="1187848"/>
            </a:xfrm>
            <a:prstGeom prst="round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Connection String Available?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08012" y="3746851"/>
              <a:ext cx="3552825" cy="1587149"/>
            </a:xfrm>
            <a:prstGeom prst="round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Build String</a:t>
              </a:r>
              <a:b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(SQL Server Express or Create Local DB)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027610" y="2892561"/>
              <a:ext cx="3048001" cy="799276"/>
            </a:xfrm>
            <a:prstGeom prst="round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Database Exists?</a:t>
              </a:r>
            </a:p>
          </p:txBody>
        </p:sp>
        <p:cxnSp>
          <p:nvCxnSpPr>
            <p:cNvPr id="9" name="Straight Arrow Connector 8"/>
            <p:cNvCxnSpPr>
              <a:stCxn id="5" idx="2"/>
              <a:endCxn id="6" idx="0"/>
            </p:cNvCxnSpPr>
            <p:nvPr/>
          </p:nvCxnSpPr>
          <p:spPr>
            <a:xfrm>
              <a:off x="2384425" y="2590801"/>
              <a:ext cx="0" cy="1156050"/>
            </a:xfrm>
            <a:prstGeom prst="straightConnector1">
              <a:avLst/>
            </a:prstGeom>
            <a:ln w="57150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3"/>
              <a:endCxn id="7" idx="1"/>
            </p:cNvCxnSpPr>
            <p:nvPr/>
          </p:nvCxnSpPr>
          <p:spPr>
            <a:xfrm flipV="1">
              <a:off x="4160837" y="3292199"/>
              <a:ext cx="866773" cy="1248227"/>
            </a:xfrm>
            <a:prstGeom prst="straightConnector1">
              <a:avLst/>
            </a:prstGeom>
            <a:ln w="57150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3"/>
              <a:endCxn id="7" idx="1"/>
            </p:cNvCxnSpPr>
            <p:nvPr/>
          </p:nvCxnSpPr>
          <p:spPr>
            <a:xfrm>
              <a:off x="3932237" y="1996877"/>
              <a:ext cx="1095373" cy="129532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5332412" y="5181600"/>
              <a:ext cx="2496908" cy="1066801"/>
            </a:xfrm>
            <a:prstGeom prst="round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Create Database</a:t>
              </a:r>
            </a:p>
          </p:txBody>
        </p:sp>
        <p:cxnSp>
          <p:nvCxnSpPr>
            <p:cNvPr id="25" name="Straight Arrow Connector 24"/>
            <p:cNvCxnSpPr>
              <a:stCxn id="7" idx="2"/>
              <a:endCxn id="24" idx="0"/>
            </p:cNvCxnSpPr>
            <p:nvPr/>
          </p:nvCxnSpPr>
          <p:spPr>
            <a:xfrm>
              <a:off x="6551611" y="3691837"/>
              <a:ext cx="29255" cy="1489763"/>
            </a:xfrm>
            <a:prstGeom prst="straightConnector1">
              <a:avLst/>
            </a:prstGeom>
            <a:ln w="57150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>
            <a:xfrm>
              <a:off x="8851218" y="4023622"/>
              <a:ext cx="2577194" cy="799274"/>
            </a:xfrm>
            <a:prstGeom prst="roundRect">
              <a:avLst/>
            </a:prstGeom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 Database</a:t>
              </a:r>
            </a:p>
          </p:txBody>
        </p:sp>
        <p:cxnSp>
          <p:nvCxnSpPr>
            <p:cNvPr id="30" name="Straight Arrow Connector 29"/>
            <p:cNvCxnSpPr>
              <a:stCxn id="7" idx="3"/>
              <a:endCxn id="29" idx="1"/>
            </p:cNvCxnSpPr>
            <p:nvPr/>
          </p:nvCxnSpPr>
          <p:spPr>
            <a:xfrm>
              <a:off x="8075611" y="3292199"/>
              <a:ext cx="775607" cy="113106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4" idx="3"/>
              <a:endCxn id="29" idx="1"/>
            </p:cNvCxnSpPr>
            <p:nvPr/>
          </p:nvCxnSpPr>
          <p:spPr>
            <a:xfrm flipV="1">
              <a:off x="7829320" y="4423259"/>
              <a:ext cx="1021898" cy="1291742"/>
            </a:xfrm>
            <a:prstGeom prst="straightConnector1">
              <a:avLst/>
            </a:prstGeom>
            <a:ln w="57150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665412" y="2971800"/>
              <a:ext cx="6062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No</a:t>
              </a:r>
              <a:endParaRPr lang="en-US" sz="2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41812" y="2118745"/>
              <a:ext cx="6526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Yes</a:t>
              </a:r>
              <a:endParaRPr lang="en-US" sz="2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61278" y="4286148"/>
              <a:ext cx="6062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No</a:t>
              </a:r>
              <a:endParaRPr lang="en-US" sz="2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67416" y="3323211"/>
              <a:ext cx="6526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Yes</a:t>
              </a:r>
              <a:endParaRPr lang="en-US" sz="2800" dirty="0"/>
            </a:p>
          </p:txBody>
        </p:sp>
      </p:grpSp>
      <p:sp>
        <p:nvSpPr>
          <p:cNvPr id="62" name="Slide Number Placeholder 6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0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Connecting to LocalDB:</a:t>
            </a:r>
            <a:endParaRPr lang="en-US" noProof="1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stackoverflow.com/a/21565688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Connecting to LocalDB in Visual Studio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2824" t="4292" r="32413" b="9874"/>
          <a:stretch/>
        </p:blipFill>
        <p:spPr>
          <a:xfrm>
            <a:off x="8373529" y="1183360"/>
            <a:ext cx="3407294" cy="4786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875" t="9375" r="81250" b="48959"/>
          <a:stretch/>
        </p:blipFill>
        <p:spPr>
          <a:xfrm>
            <a:off x="875072" y="2727037"/>
            <a:ext cx="2057400" cy="304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8125" r="24374" b="19792"/>
          <a:stretch/>
        </p:blipFill>
        <p:spPr>
          <a:xfrm>
            <a:off x="3554046" y="2700130"/>
            <a:ext cx="4348429" cy="363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1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Change Database Connection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081" y="533400"/>
            <a:ext cx="5956663" cy="43434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3266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ecture.tableau-noir.net/lecture/migrations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91" y="1143000"/>
            <a:ext cx="4993369" cy="36793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5351600"/>
            <a:ext cx="8938472" cy="820600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/>
              <a:t>Code </a:t>
            </a:r>
            <a:r>
              <a:rPr lang="en-US" dirty="0" smtClean="0"/>
              <a:t>EF First </a:t>
            </a:r>
            <a:r>
              <a:rPr lang="en-US" dirty="0"/>
              <a:t>Migrations</a:t>
            </a:r>
          </a:p>
        </p:txBody>
      </p:sp>
    </p:spTree>
    <p:extLst>
      <p:ext uri="{BB962C8B-B14F-4D97-AF65-F5344CB8AC3E}">
        <p14:creationId xmlns:p14="http://schemas.microsoft.com/office/powerpoint/2010/main" val="264264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happens when we change our models?</a:t>
            </a:r>
          </a:p>
          <a:p>
            <a:pPr lvl="1"/>
            <a:r>
              <a:rPr lang="en-US" dirty="0" smtClean="0"/>
              <a:t>Entity Framework compares our model with the model from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__MigrationHistory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table in the DB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By default Entity Framework only creates the database</a:t>
            </a:r>
          </a:p>
          <a:p>
            <a:pPr lvl="1"/>
            <a:r>
              <a:rPr lang="en-US" dirty="0" smtClean="0"/>
              <a:t>EF </a:t>
            </a:r>
            <a:r>
              <a:rPr lang="en-US" dirty="0" smtClean="0"/>
              <a:t>doesn't </a:t>
            </a:r>
            <a:r>
              <a:rPr lang="en-US" dirty="0" smtClean="0"/>
              <a:t>do any schema changes after that</a:t>
            </a:r>
          </a:p>
          <a:p>
            <a:r>
              <a:rPr lang="en-US" dirty="0" smtClean="0"/>
              <a:t>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Code First Migrations</a:t>
            </a:r>
            <a:r>
              <a:rPr lang="en-US" dirty="0" smtClean="0"/>
              <a:t> we can handle differences between models and database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in Domain Classes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6" y="2874469"/>
            <a:ext cx="8689976" cy="1518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54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Enable Code First Migrations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Open Package Manager Console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Run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Enable-Migrations</a:t>
            </a:r>
            <a:r>
              <a:rPr lang="en-US" dirty="0" smtClean="0"/>
              <a:t> command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This will create some initial jumpstart code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-EnableAutomaticMigrations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for auto migrations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Two types of migrations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Automatic migrations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Set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AutomaticMigrationsEnabled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true;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Code-based (providing full control)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Separate C# code file for every migration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First Migrations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8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CreateDatabaseIfNotExists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 smtClean="0"/>
              <a:t>Default migration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DropCreateDatabaseIfModelChanges</a:t>
            </a:r>
          </a:p>
          <a:p>
            <a:pPr lvl="1"/>
            <a:r>
              <a:rPr lang="en-US" dirty="0" smtClean="0"/>
              <a:t>We lose all the data when the model changes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DropCreateDatabaseAlways</a:t>
            </a:r>
          </a:p>
          <a:p>
            <a:pPr lvl="1"/>
            <a:r>
              <a:rPr lang="en-US" dirty="0" smtClean="0"/>
              <a:t>Great for automated integration testing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MigrateDatabaseToLatestVersion</a:t>
            </a:r>
          </a:p>
          <a:p>
            <a:pPr lvl="1"/>
            <a:r>
              <a:rPr lang="en-US" dirty="0" smtClean="0"/>
              <a:t>This option uses our migrations</a:t>
            </a:r>
          </a:p>
          <a:p>
            <a:r>
              <a:rPr lang="en-US" dirty="0" smtClean="0"/>
              <a:t>Custom migrations</a:t>
            </a:r>
          </a:p>
          <a:p>
            <a:pPr lvl="1"/>
            <a:r>
              <a:rPr lang="en-US" dirty="0" smtClean="0"/>
              <a:t>Implement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IDatabaseInitializer</a:t>
            </a:r>
            <a:r>
              <a:rPr lang="en-US" dirty="0" smtClean="0"/>
              <a:t> for custom migration strategy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Migration Strategies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First, enable code first migrations</a:t>
            </a:r>
          </a:p>
          <a:p>
            <a:r>
              <a:rPr lang="en-US" dirty="0" smtClean="0"/>
              <a:t>Second, we need to tell to Entity Framework to use our migrations with code </a:t>
            </a:r>
            <a:r>
              <a:rPr lang="en-US" dirty="0" smtClean="0"/>
              <a:t>(</a:t>
            </a:r>
            <a:r>
              <a:rPr lang="en-US" noProof="1" smtClean="0"/>
              <a:t>or in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App.config</a:t>
            </a:r>
            <a:r>
              <a:rPr lang="en-US" noProof="1" smtClean="0"/>
              <a:t>)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 smtClean="0"/>
              <a:t>We can configure automatic migration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Code First Migrations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137965" y="3124200"/>
            <a:ext cx="999254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Database.SetInitializer(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MigrateDatabaseToLatestVersion&lt;ForumContext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Configuration&gt;());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137964" y="4767716"/>
            <a:ext cx="9992541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Configuration()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this.AutomaticMigrationsEnabled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this.AutomaticMigrationDataLossAllowed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847012" y="4648200"/>
            <a:ext cx="3733801" cy="971250"/>
          </a:xfrm>
          <a:prstGeom prst="wedgeRoundRectCallout">
            <a:avLst>
              <a:gd name="adj1" fmla="val -62602"/>
              <a:gd name="adj2" fmla="val 5707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</a:t>
            </a:r>
            <a:r>
              <a:rPr lang="en-US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will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allow us to delete or change properties</a:t>
            </a:r>
          </a:p>
        </p:txBody>
      </p:sp>
    </p:spTree>
    <p:extLst>
      <p:ext uri="{BB962C8B-B14F-4D97-AF65-F5344CB8AC3E}">
        <p14:creationId xmlns:p14="http://schemas.microsoft.com/office/powerpoint/2010/main" val="19911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During a migration we can seed the database with some data 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Seed()</a:t>
            </a:r>
            <a:r>
              <a:rPr lang="en-US" dirty="0" smtClean="0"/>
              <a:t> method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method will be run after each migration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Seeding the Database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3436" y="2561779"/>
            <a:ext cx="10518776" cy="30008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protected override void Seed(ForumContext context)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This method will be called after migrating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the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latest version.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You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can use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DbSet&lt;T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&gt;.AddOrUpdate() helper extension method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avoid creating duplicate seed data. E.g.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context.Tags.AddOrUpdate(t =&gt; t.Text, new 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Tag { Text =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C#</a:t>
            </a:r>
            <a:r>
              <a:rPr lang="bg-BG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bg-BG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context.SaveChanges();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596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First Migrations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5122" name="Picture 2" descr="http://1.bp.blogspot.com/-KMHr4WmKBc0/UCsfMroaNKI/AAAAAAAAAKk/gBT1mL8pU5A/s1600/4Wildebeest+migration+animal+facts+African+photo+safari+Masai+mara+safari+wildebeest+migration+Masai+mara+national+park+Kenya+amazing+beautiful+wildebeest+animal+photo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904" y="1143000"/>
            <a:ext cx="5301088" cy="34499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01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Modeling Workflows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113799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EF supports three modeling workflows: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Database First</a:t>
            </a:r>
          </a:p>
          <a:p>
            <a:pPr lvl="2"/>
            <a:r>
              <a:rPr lang="en-US" dirty="0" smtClean="0"/>
              <a:t>Create models from existing</a:t>
            </a:r>
            <a:br>
              <a:rPr lang="en-US" dirty="0" smtClean="0"/>
            </a:br>
            <a:r>
              <a:rPr lang="en-US" dirty="0" smtClean="0"/>
              <a:t>DB schema (DB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C# classes)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Model First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 smtClean="0"/>
              <a:t>Create models in the EF designer in VS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Code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 smtClean="0"/>
              <a:t>Write models and combine them in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dirty="0" smtClean="0"/>
              <a:t> (C# classes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DB)</a:t>
            </a:r>
          </a:p>
        </p:txBody>
      </p:sp>
      <p:pic>
        <p:nvPicPr>
          <p:cNvPr id="1026" name="Picture 2" descr="Entity Framework Development Approach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2057400"/>
            <a:ext cx="4010358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28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186" y="4925704"/>
            <a:ext cx="9959128" cy="820600"/>
          </a:xfrm>
        </p:spPr>
        <p:txBody>
          <a:bodyPr/>
          <a:lstStyle/>
          <a:p>
            <a:r>
              <a:rPr lang="en-US" dirty="0"/>
              <a:t>Configure Mappings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765288" y="5754968"/>
            <a:ext cx="10586924" cy="719034"/>
          </a:xfrm>
        </p:spPr>
        <p:txBody>
          <a:bodyPr/>
          <a:lstStyle/>
          <a:p>
            <a:r>
              <a:rPr lang="en-US" dirty="0" smtClean="0"/>
              <a:t>Using Data Annotations and EF Fluent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448" y="838200"/>
            <a:ext cx="3810000" cy="381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1430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Entity Framework respects mapping details from two sources: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Data annotation attributes </a:t>
            </a:r>
            <a:r>
              <a:rPr lang="en-US" dirty="0" smtClean="0"/>
              <a:t>in the models</a:t>
            </a:r>
          </a:p>
          <a:p>
            <a:pPr lvl="2"/>
            <a:r>
              <a:rPr lang="en-US" dirty="0" smtClean="0"/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[Required]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[MaxLength]</a:t>
            </a:r>
            <a:endParaRPr lang="en-US" dirty="0" smtClean="0"/>
          </a:p>
          <a:p>
            <a:pPr lvl="2"/>
            <a:r>
              <a:rPr lang="en-US" dirty="0" smtClean="0"/>
              <a:t>Can be reused for validation purposes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Fluent API </a:t>
            </a:r>
            <a:r>
              <a:rPr lang="en-US" dirty="0" smtClean="0"/>
              <a:t>code mapping configuration</a:t>
            </a:r>
          </a:p>
          <a:p>
            <a:pPr lvl="2"/>
            <a:r>
              <a:rPr lang="en-US" dirty="0" smtClean="0"/>
              <a:t>By overriding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OnModelCreating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method</a:t>
            </a:r>
          </a:p>
          <a:p>
            <a:pPr lvl="2"/>
            <a:r>
              <a:rPr lang="en-US" dirty="0" smtClean="0"/>
              <a:t>By using custom configuration classes</a:t>
            </a:r>
          </a:p>
          <a:p>
            <a:r>
              <a:rPr lang="en-US" dirty="0" smtClean="0"/>
              <a:t>Use one approach or the 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Mappings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4648200"/>
            <a:ext cx="3634483" cy="1671675"/>
          </a:xfrm>
          <a:prstGeom prst="roundRect">
            <a:avLst>
              <a:gd name="adj" fmla="val 636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9778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There is a bunch of data annotation attributes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System.ComponentModel.DataAnnotations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Specify the primary key of the table: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For validation: 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[StringLength]</a:t>
            </a:r>
            <a:r>
              <a:rPr lang="en-US" noProof="1" smtClean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MaxLength]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[MinLength]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[Required]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Schema: 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[Column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ComplexType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ConcurrencyCheck], [Timestamp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InverseProperty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ForeignKey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DatabaseGenerated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NotMapped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Index]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EF 6 supports custom attributes by using custom conventions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Annotations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3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Fluent API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Using the ModelBuilder</a:t>
            </a:r>
            <a:endParaRPr lang="en-US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Picture 2" descr="http://www.entityframeworktutorial.net/images/codefirst/configure-property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2" y="1935660"/>
            <a:ext cx="7352181" cy="2633269"/>
          </a:xfrm>
          <a:prstGeom prst="roundRect">
            <a:avLst>
              <a:gd name="adj" fmla="val 305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1026" name="Picture 2" descr="https://simplybook.me/common/images/simplybook/a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2710052"/>
            <a:ext cx="2057400" cy="174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764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 </a:t>
            </a:r>
            <a:r>
              <a:rPr lang="en-US" dirty="0" smtClean="0"/>
              <a:t>Fluent API for Mappings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overriding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  <a:r>
              <a:rPr lang="en-US" noProof="1" smtClean="0"/>
              <a:t>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OnModelCreating</a:t>
            </a:r>
            <a:r>
              <a:rPr lang="en-US" dirty="0" smtClean="0"/>
              <a:t> we can specify mapping configurations: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4836" y="2438400"/>
            <a:ext cx="10899776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protected override void OnModelCreating(DbModelBuilder modelBuilder)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modelBuilder.Entity&lt;Tag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.HasKey(x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x.TagId);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modelBuilder.Entity&lt;Tag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Property(x =&gt;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Text).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IsUnicode(true);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modelBuilder.Entity&lt;Tag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Property(x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x.Text).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HasMaxLength(255);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modelBuilder.Entity&lt;Tag&gt;()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Property(x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x.Text).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IsFixedLength();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base.OnModelCreating(modelBuilder);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0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there several cascade delete</a:t>
            </a:r>
            <a:br>
              <a:rPr lang="en-US" dirty="0" smtClean="0"/>
            </a:br>
            <a:r>
              <a:rPr lang="en-US" dirty="0" smtClean="0"/>
              <a:t>paths, EF throws an exception</a:t>
            </a:r>
          </a:p>
          <a:p>
            <a:r>
              <a:rPr lang="en-US" dirty="0" smtClean="0"/>
              <a:t>Two solutions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Fluent API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Remove default cascade delete convention globally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Manually configure the relation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Cascade Delete Issue with Fluent API</a:t>
            </a: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1223124"/>
            <a:ext cx="5062622" cy="1270155"/>
          </a:xfrm>
          <a:prstGeom prst="rect">
            <a:avLst/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989012" y="3650159"/>
            <a:ext cx="9982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modelBuilder.Conventions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.Remove&lt;OneToManyCascadeDeleteConvention&gt;();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89012" y="5032285"/>
            <a:ext cx="9982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modelBuilder.Entity&lt;User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HasMany(u =&gt; u.Answers)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WithRequired(a =&gt; a.User)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WillCascadeOnDelete(false);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808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there several cascade delete</a:t>
            </a:r>
            <a:br>
              <a:rPr lang="en-US" dirty="0" smtClean="0"/>
            </a:br>
            <a:r>
              <a:rPr lang="en-US" dirty="0" smtClean="0"/>
              <a:t>paths, EF throws an exception</a:t>
            </a:r>
          </a:p>
          <a:p>
            <a:r>
              <a:rPr lang="en-US" dirty="0" smtClean="0"/>
              <a:t>Two solutions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Fluent API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Remove default cascade delete convention globally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Manually configure the relation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Cascade Delete Issue with Fluent API</a:t>
            </a: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1223124"/>
            <a:ext cx="5062622" cy="1270155"/>
          </a:xfrm>
          <a:prstGeom prst="rect">
            <a:avLst/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989012" y="3650159"/>
            <a:ext cx="99822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modelBuilder.Conventions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.Remove&lt;OneToManyCascadeDeleteConvention&gt;();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89012" y="5032285"/>
            <a:ext cx="9982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modelBuilder.Entity&lt;User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HasMany(u =&gt; u.Answers)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WithRequired(a =&gt; a.User)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WillCascadeOnDelete(false);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00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some cases EF does not properly recognize the relation</a:t>
            </a:r>
          </a:p>
          <a:p>
            <a:pPr lvl="1"/>
            <a:r>
              <a:rPr lang="en-US" dirty="0" smtClean="0"/>
              <a:t>E.g. we want a User to have many friends (other users)</a:t>
            </a:r>
          </a:p>
          <a:p>
            <a:pPr lvl="1"/>
            <a:r>
              <a:rPr lang="en-US" dirty="0" smtClean="0"/>
              <a:t>We have to manually map the relation to a many-to-many table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Setting Many-to-Many Relation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3276600"/>
            <a:ext cx="998220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modelBuilder.Entity&lt;User&gt;()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.HasMany(u =&gt; u.Friends)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.WithMany()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.Map(m =&gt;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m.MapLeftKey("UserId");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m.MapRightKey("FriendId");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m.ToTable("UserFriends");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886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Fluent API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.Entity()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Map: Table Name, Schema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Inheritance Hierarchies, Complex Types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Entity -&gt; Multiple Tables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Table -&gt; Multiple Entities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Specify Key (including Composite Keys)</a:t>
            </a:r>
          </a:p>
          <a:p>
            <a:pPr>
              <a:spcAft>
                <a:spcPts val="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.Property()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Attributes (and Validation)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Map: Column Name, Type, Order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Relationships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Concurrency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1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EF: Configure Mappings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5122" name="Picture 2" descr="http://www.entityframeworktutorial.net/images/codefirst/configure-property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179" y="1435359"/>
            <a:ext cx="8286538" cy="2967920"/>
          </a:xfrm>
          <a:prstGeom prst="roundRect">
            <a:avLst>
              <a:gd name="adj" fmla="val 305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6146" name="Picture 2" descr="http://absolu-consulting.fr/pics/relationclients.absolu-consul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2209800"/>
            <a:ext cx="2362200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419532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models as database </a:t>
            </a:r>
            <a:r>
              <a:rPr lang="en-US" dirty="0" smtClean="0"/>
              <a:t>tables and then generate code (models) from them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First Modeling Workflow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683"/>
          <a:stretch/>
        </p:blipFill>
        <p:spPr>
          <a:xfrm>
            <a:off x="1751012" y="3088036"/>
            <a:ext cx="2002888" cy="3199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Flowchart: Magnetic Disk 5"/>
          <p:cNvSpPr/>
          <p:nvPr/>
        </p:nvSpPr>
        <p:spPr>
          <a:xfrm>
            <a:off x="3134762" y="2438400"/>
            <a:ext cx="914400" cy="9906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903558" y="4459941"/>
            <a:ext cx="590654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998" y="3217130"/>
            <a:ext cx="2244280" cy="30772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848" y="3217130"/>
            <a:ext cx="2503271" cy="3135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6922546" y="4510725"/>
            <a:ext cx="590654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ction Button: Document 8">
            <a:hlinkClick r:id="" action="ppaction://noaction" highlightClick="1"/>
          </p:cNvPr>
          <p:cNvSpPr/>
          <p:nvPr/>
        </p:nvSpPr>
        <p:spPr>
          <a:xfrm>
            <a:off x="5942332" y="2452375"/>
            <a:ext cx="1218880" cy="900426"/>
          </a:xfrm>
          <a:prstGeom prst="actionButton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EDMX Model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lowchart: Multidocument 11"/>
          <p:cNvSpPr/>
          <p:nvPr/>
        </p:nvSpPr>
        <p:spPr>
          <a:xfrm>
            <a:off x="9435382" y="2362200"/>
            <a:ext cx="1535830" cy="1111623"/>
          </a:xfrm>
          <a:prstGeom prst="flowChartMulti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classes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882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9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https://softuni.bg/courses/database-applications/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Entity Framework Code First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407767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Databases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/>
              <a:t>First Modeling Workflow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395" y="2493309"/>
            <a:ext cx="1982217" cy="37550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Flowchart: Magnetic Disk 5"/>
          <p:cNvSpPr/>
          <p:nvPr/>
        </p:nvSpPr>
        <p:spPr>
          <a:xfrm>
            <a:off x="10025781" y="1795182"/>
            <a:ext cx="1045871" cy="1091453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146945" y="5290991"/>
            <a:ext cx="4462067" cy="39646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12" y="2610155"/>
            <a:ext cx="2556369" cy="3505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365" y="1734669"/>
            <a:ext cx="2611999" cy="3272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4128061" y="3364378"/>
            <a:ext cx="823351" cy="33580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Document 10">
            <a:hlinkClick r:id="" action="ppaction://noaction" highlightClick="1"/>
          </p:cNvPr>
          <p:cNvSpPr/>
          <p:nvPr/>
        </p:nvSpPr>
        <p:spPr>
          <a:xfrm>
            <a:off x="2817812" y="1795182"/>
            <a:ext cx="1356543" cy="874059"/>
          </a:xfrm>
          <a:prstGeom prst="actionButton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EDMX Model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lowchart: Multidocument 11"/>
          <p:cNvSpPr/>
          <p:nvPr/>
        </p:nvSpPr>
        <p:spPr>
          <a:xfrm>
            <a:off x="6848376" y="1324042"/>
            <a:ext cx="1603901" cy="1191116"/>
          </a:xfrm>
          <a:prstGeom prst="flowChartMulti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classes</a:t>
            </a:r>
          </a:p>
        </p:txBody>
      </p:sp>
    </p:spTree>
    <p:extLst>
      <p:ext uri="{BB962C8B-B14F-4D97-AF65-F5344CB8AC3E}">
        <p14:creationId xmlns:p14="http://schemas.microsoft.com/office/powerpoint/2010/main" val="409229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First Modeling Workflow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195" y="2493309"/>
            <a:ext cx="1982217" cy="37550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62" y="2618246"/>
            <a:ext cx="2556369" cy="3505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027" y="2802872"/>
            <a:ext cx="2503271" cy="3135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3223228" y="3413964"/>
            <a:ext cx="2619416" cy="1682382"/>
          </a:xfrm>
          <a:prstGeom prst="rightArrow">
            <a:avLst>
              <a:gd name="adj1" fmla="val 56490"/>
              <a:gd name="adj2" fmla="val 4675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Configuration</a:t>
            </a:r>
            <a:endParaRPr lang="en-US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ction Button: Document 10">
            <a:hlinkClick r:id="" action="ppaction://noaction" highlightClick="1"/>
          </p:cNvPr>
          <p:cNvSpPr/>
          <p:nvPr/>
        </p:nvSpPr>
        <p:spPr>
          <a:xfrm>
            <a:off x="5035463" y="1433277"/>
            <a:ext cx="2302566" cy="1003168"/>
          </a:xfrm>
          <a:prstGeom prst="actionButton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DbContext &amp; ModelBuilder </a:t>
            </a:r>
            <a:endParaRPr lang="en-US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lowchart: Multidocument 11"/>
          <p:cNvSpPr/>
          <p:nvPr/>
        </p:nvSpPr>
        <p:spPr>
          <a:xfrm>
            <a:off x="1561362" y="1433276"/>
            <a:ext cx="1752600" cy="1184970"/>
          </a:xfrm>
          <a:prstGeom prst="flowChartMulti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classes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7058006" y="3730972"/>
            <a:ext cx="2092260" cy="104836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needed</a:t>
            </a:r>
            <a:endParaRPr lang="en-US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lowchart: Magnetic Disk 12"/>
          <p:cNvSpPr/>
          <p:nvPr/>
        </p:nvSpPr>
        <p:spPr>
          <a:xfrm>
            <a:off x="9141393" y="1422545"/>
            <a:ext cx="1067820" cy="939655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7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7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Code First?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code without having to define mappings in </a:t>
            </a:r>
            <a:r>
              <a:rPr lang="en-US" dirty="0" smtClean="0"/>
              <a:t>XML or create database models</a:t>
            </a:r>
          </a:p>
          <a:p>
            <a:r>
              <a:rPr lang="en-US" dirty="0"/>
              <a:t>Define objects in </a:t>
            </a:r>
            <a:r>
              <a:rPr lang="en-US" dirty="0" smtClean="0"/>
              <a:t>POCO</a:t>
            </a:r>
          </a:p>
          <a:p>
            <a:pPr lvl="1"/>
            <a:r>
              <a:rPr lang="en-US" dirty="0" smtClean="0"/>
              <a:t>Reuse these models and their attributes</a:t>
            </a:r>
            <a:endParaRPr lang="en-US" dirty="0"/>
          </a:p>
          <a:p>
            <a:r>
              <a:rPr lang="en-US" dirty="0"/>
              <a:t>No base classes required</a:t>
            </a:r>
          </a:p>
          <a:p>
            <a:r>
              <a:rPr lang="en-US" dirty="0"/>
              <a:t>Enables database persistence with no </a:t>
            </a:r>
            <a:r>
              <a:rPr lang="en-US" dirty="0" smtClean="0"/>
              <a:t>configuration</a:t>
            </a:r>
          </a:p>
          <a:p>
            <a:pPr lvl="1"/>
            <a:r>
              <a:rPr lang="en-US" dirty="0" smtClean="0"/>
              <a:t>Can use automatic migrations</a:t>
            </a:r>
            <a:endParaRPr lang="en-US" dirty="0"/>
          </a:p>
          <a:p>
            <a:r>
              <a:rPr lang="en-US" dirty="0" smtClean="0"/>
              <a:t>Can use data annotations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Required</a:t>
            </a:r>
            <a:r>
              <a:rPr lang="en-US" dirty="0" smtClean="0"/>
              <a:t>, etc.)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4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First Main Parts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935884" y="5754968"/>
            <a:ext cx="9959128" cy="719034"/>
          </a:xfrm>
        </p:spPr>
        <p:txBody>
          <a:bodyPr/>
          <a:lstStyle/>
          <a:p>
            <a:r>
              <a:rPr lang="en-US" dirty="0" smtClean="0"/>
              <a:t>Domain Classes, DbContext and DbSet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198" y="1143000"/>
            <a:ext cx="4762500" cy="3571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3862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Classes (Models)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Bunch of normal C# classes (POCO)</a:t>
            </a:r>
            <a:endParaRPr lang="en-US" dirty="0"/>
          </a:p>
          <a:p>
            <a:pPr lvl="1"/>
            <a:r>
              <a:rPr lang="en-US" dirty="0" smtClean="0"/>
              <a:t>May contain navigation properties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Recommended to be in a separate class library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12812" y="2618024"/>
            <a:ext cx="10363200" cy="31731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PostAnswer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PostAnswerId { get; set;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Content { get; set;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PostId { get; set;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virtual Post Post { get; set;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170612" y="2912198"/>
            <a:ext cx="2057400" cy="533745"/>
          </a:xfrm>
          <a:prstGeom prst="wedgeRoundRectCallout">
            <a:avLst>
              <a:gd name="adj1" fmla="val -69419"/>
              <a:gd name="adj2" fmla="val 6267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Primary key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075612" y="4124918"/>
            <a:ext cx="1995600" cy="590818"/>
          </a:xfrm>
          <a:prstGeom prst="wedgeRoundRectCallout">
            <a:avLst>
              <a:gd name="adj1" fmla="val -75506"/>
              <a:gd name="adj2" fmla="val 3244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Foreign key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865812" y="5334000"/>
            <a:ext cx="2943599" cy="601349"/>
          </a:xfrm>
          <a:prstGeom prst="wedgeRoundRectCallout">
            <a:avLst>
              <a:gd name="adj1" fmla="val -60433"/>
              <a:gd name="adj2" fmla="val -5586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Navigation property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036010" y="5451144"/>
            <a:ext cx="3296402" cy="533399"/>
          </a:xfrm>
          <a:prstGeom prst="wedgeRoundRectCallout">
            <a:avLst>
              <a:gd name="adj1" fmla="val -13486"/>
              <a:gd name="adj2" fmla="val -795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Virtual for lazy loading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1738</Words>
  <Application>Microsoft Office PowerPoint</Application>
  <PresentationFormat>Custom</PresentationFormat>
  <Paragraphs>403</Paragraphs>
  <Slides>42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Entity Framework: Code First</vt:lpstr>
      <vt:lpstr>Table of Contents</vt:lpstr>
      <vt:lpstr>EF Modeling Workflows</vt:lpstr>
      <vt:lpstr>Database First Modeling Workflow</vt:lpstr>
      <vt:lpstr>Model First Modeling Workflow</vt:lpstr>
      <vt:lpstr>Code First Modeling Workflow</vt:lpstr>
      <vt:lpstr>Why Use Code First?</vt:lpstr>
      <vt:lpstr>Code First Main Parts</vt:lpstr>
      <vt:lpstr>Domain Classes (Models)</vt:lpstr>
      <vt:lpstr>Domain Classes (Models) (2)</vt:lpstr>
      <vt:lpstr>Creating Domain Classes (Models)</vt:lpstr>
      <vt:lpstr>The DbContext Class</vt:lpstr>
      <vt:lpstr>DbSet Type</vt:lpstr>
      <vt:lpstr>Defining DbContext Class – Example</vt:lpstr>
      <vt:lpstr>Creating DbContext</vt:lpstr>
      <vt:lpstr>CRUD Operations with EF Code First</vt:lpstr>
      <vt:lpstr>CRUD Operations with EF Code First</vt:lpstr>
      <vt:lpstr>Where is My Data?</vt:lpstr>
      <vt:lpstr>How to Connect to SQL Server?</vt:lpstr>
      <vt:lpstr>Database Connection Workflow</vt:lpstr>
      <vt:lpstr>Connecting to LocalDB in Visual Studio</vt:lpstr>
      <vt:lpstr>Change Database Connection</vt:lpstr>
      <vt:lpstr>Using Code EF First Migrations</vt:lpstr>
      <vt:lpstr>Changes in Domain Classes</vt:lpstr>
      <vt:lpstr>Code First Migrations</vt:lpstr>
      <vt:lpstr>Database Migration Strategies</vt:lpstr>
      <vt:lpstr>Use Code First Migrations</vt:lpstr>
      <vt:lpstr>Seeding the Database</vt:lpstr>
      <vt:lpstr>Code First Migrations</vt:lpstr>
      <vt:lpstr>Configure Mappings</vt:lpstr>
      <vt:lpstr>Configure Mappings</vt:lpstr>
      <vt:lpstr>Data Annotations</vt:lpstr>
      <vt:lpstr>Entity Framework Fluent API</vt:lpstr>
      <vt:lpstr>EF Fluent API for Mappings</vt:lpstr>
      <vt:lpstr>Solving Cascade Delete Issue with Fluent API</vt:lpstr>
      <vt:lpstr>Solving Cascade Delete Issue with Fluent API</vt:lpstr>
      <vt:lpstr>Manually Setting Many-to-Many Relation</vt:lpstr>
      <vt:lpstr>EF Fluent API Configurations</vt:lpstr>
      <vt:lpstr>EF: Configure Mappings</vt:lpstr>
      <vt:lpstr>Entity Framework Code First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- Course Introduction</dc:title>
  <dc:subject>Software Development Course</dc:subject>
  <dc:creator/>
  <cp:keywords>Databases, SQL, programming, SoftUni, Software University, programming, software development, software engineering, course,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2015-07-16T13:59:45Z</dcterms:modified>
  <cp:category>Databases, SQL, programming, SoftUni, Software University, programming, software development, software engineering, course,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